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3" r:id="rId3"/>
    <p:sldId id="272" r:id="rId4"/>
    <p:sldId id="291" r:id="rId5"/>
    <p:sldId id="292" r:id="rId6"/>
    <p:sldId id="257" r:id="rId7"/>
    <p:sldId id="293" r:id="rId8"/>
    <p:sldId id="294" r:id="rId9"/>
    <p:sldId id="296" r:id="rId10"/>
    <p:sldId id="29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5/2/2026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5/2/2026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5/2/2026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5/2/2026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5/2/2026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5/2/2026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5/2/2026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5/2/2026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5/2/2026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5/2/2026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5/2/2026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5/2/2026</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v2wn0oHAElQ?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M_TbsM5U_wg?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6McNItKQ1uc?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1091-33D3-4365-05B9-7B627FA48D89}"/>
              </a:ext>
            </a:extLst>
          </p:cNvPr>
          <p:cNvSpPr>
            <a:spLocks noGrp="1"/>
          </p:cNvSpPr>
          <p:nvPr>
            <p:ph type="ctrTitle"/>
          </p:nvPr>
        </p:nvSpPr>
        <p:spPr>
          <a:xfrm>
            <a:off x="1316736" y="3428998"/>
            <a:ext cx="6813138" cy="2268559"/>
          </a:xfrm>
        </p:spPr>
        <p:txBody>
          <a:bodyPr/>
          <a:lstStyle/>
          <a:p>
            <a:r>
              <a:rPr lang="en-CA" dirty="0"/>
              <a:t>Compassion for All:</a:t>
            </a:r>
            <a:br>
              <a:rPr lang="en-CA" dirty="0"/>
            </a:br>
            <a:r>
              <a:rPr lang="en-CA" sz="3600" dirty="0"/>
              <a:t>A Sign of the Spirit of Hope</a:t>
            </a:r>
            <a:endParaRPr lang="en-CA" dirty="0"/>
          </a:p>
        </p:txBody>
      </p:sp>
      <p:sp>
        <p:nvSpPr>
          <p:cNvPr id="3" name="Subtitle 2">
            <a:extLst>
              <a:ext uri="{FF2B5EF4-FFF2-40B4-BE49-F238E27FC236}">
                <a16:creationId xmlns:a16="http://schemas.microsoft.com/office/drawing/2014/main" id="{9BBA267F-2E6F-A2B6-BA09-81A7C9290F6E}"/>
              </a:ext>
            </a:extLst>
          </p:cNvPr>
          <p:cNvSpPr>
            <a:spLocks noGrp="1"/>
          </p:cNvSpPr>
          <p:nvPr>
            <p:ph type="subTitle" idx="1"/>
          </p:nvPr>
        </p:nvSpPr>
        <p:spPr>
          <a:xfrm>
            <a:off x="2772274" y="2268787"/>
            <a:ext cx="5357600" cy="675582"/>
          </a:xfrm>
        </p:spPr>
        <p:txBody>
          <a:bodyPr>
            <a:normAutofit fontScale="92500" lnSpcReduction="20000"/>
          </a:bodyPr>
          <a:lstStyle/>
          <a:p>
            <a:r>
              <a:rPr lang="en-CA" sz="1400" dirty="0"/>
              <a:t>St. Croix Church</a:t>
            </a:r>
            <a:br>
              <a:rPr lang="en-CA" sz="1400" dirty="0"/>
            </a:br>
            <a:r>
              <a:rPr lang="en-CA" sz="1400" dirty="0"/>
              <a:t>May 3, 2026</a:t>
            </a:r>
            <a:br>
              <a:rPr lang="en-CA" sz="1400" dirty="0"/>
            </a:br>
            <a:r>
              <a:rPr lang="en-CA" sz="1400" dirty="0"/>
              <a:t>W. Thiessen</a:t>
            </a:r>
          </a:p>
        </p:txBody>
      </p:sp>
    </p:spTree>
    <p:extLst>
      <p:ext uri="{BB962C8B-B14F-4D97-AF65-F5344CB8AC3E}">
        <p14:creationId xmlns:p14="http://schemas.microsoft.com/office/powerpoint/2010/main" val="110479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B51D-4086-78D1-611F-BAAD3A8B91FF}"/>
              </a:ext>
            </a:extLst>
          </p:cNvPr>
          <p:cNvSpPr>
            <a:spLocks noGrp="1"/>
          </p:cNvSpPr>
          <p:nvPr>
            <p:ph type="title"/>
          </p:nvPr>
        </p:nvSpPr>
        <p:spPr/>
        <p:txBody>
          <a:bodyPr/>
          <a:lstStyle/>
          <a:p>
            <a:endParaRPr lang="en-CA"/>
          </a:p>
        </p:txBody>
      </p:sp>
      <p:pic>
        <p:nvPicPr>
          <p:cNvPr id="4" name="Online Media 3" title="Bruce Cockburn - Us All - Live - 2.11.2023">
            <a:hlinkClick r:id="" action="ppaction://media"/>
            <a:extLst>
              <a:ext uri="{FF2B5EF4-FFF2-40B4-BE49-F238E27FC236}">
                <a16:creationId xmlns:a16="http://schemas.microsoft.com/office/drawing/2014/main" id="{C55FC6B4-8841-223B-92C2-67AA6A56E21B}"/>
              </a:ext>
            </a:extLst>
          </p:cNvPr>
          <p:cNvPicPr>
            <a:picLocks noGrp="1" noRot="1" noChangeAspect="1"/>
          </p:cNvPicPr>
          <p:nvPr>
            <p:ph idx="1"/>
            <a:videoFile r:link="rId1"/>
          </p:nvPr>
        </p:nvPicPr>
        <p:blipFill>
          <a:blip r:embed="rId3"/>
          <a:stretch>
            <a:fillRect/>
          </a:stretch>
        </p:blipFill>
        <p:spPr>
          <a:xfrm>
            <a:off x="390638" y="502920"/>
            <a:ext cx="10504318" cy="5934456"/>
          </a:xfrm>
          <a:prstGeom prst="rect">
            <a:avLst/>
          </a:prstGeom>
        </p:spPr>
      </p:pic>
    </p:spTree>
    <p:extLst>
      <p:ext uri="{BB962C8B-B14F-4D97-AF65-F5344CB8AC3E}">
        <p14:creationId xmlns:p14="http://schemas.microsoft.com/office/powerpoint/2010/main" val="170699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26BB-EF8E-2828-0A33-E10973C300F7}"/>
              </a:ext>
            </a:extLst>
          </p:cNvPr>
          <p:cNvSpPr>
            <a:spLocks noGrp="1"/>
          </p:cNvSpPr>
          <p:nvPr>
            <p:ph type="title"/>
          </p:nvPr>
        </p:nvSpPr>
        <p:spPr>
          <a:xfrm>
            <a:off x="704089" y="609600"/>
            <a:ext cx="5020056" cy="4209288"/>
          </a:xfrm>
        </p:spPr>
        <p:txBody>
          <a:bodyPr/>
          <a:lstStyle/>
          <a:p>
            <a:r>
              <a:rPr lang="en-CA" dirty="0"/>
              <a:t>Consider: </a:t>
            </a:r>
            <a:br>
              <a:rPr lang="en-CA" dirty="0"/>
            </a:br>
            <a:br>
              <a:rPr lang="en-CA" dirty="0"/>
            </a:br>
            <a:r>
              <a:rPr lang="en-CA" dirty="0"/>
              <a:t>Israel’s siren to mark holocaust memorial day</a:t>
            </a:r>
          </a:p>
        </p:txBody>
      </p:sp>
      <p:pic>
        <p:nvPicPr>
          <p:cNvPr id="4" name="Online Media 3" title="Israelis stop in place for Holocaust remembrance siren">
            <a:hlinkClick r:id="" action="ppaction://media"/>
            <a:extLst>
              <a:ext uri="{FF2B5EF4-FFF2-40B4-BE49-F238E27FC236}">
                <a16:creationId xmlns:a16="http://schemas.microsoft.com/office/drawing/2014/main" id="{A321D998-2272-1010-053E-53F41EE43CA1}"/>
              </a:ext>
            </a:extLst>
          </p:cNvPr>
          <p:cNvPicPr>
            <a:picLocks noGrp="1" noRot="1" noChangeAspect="1"/>
          </p:cNvPicPr>
          <p:nvPr>
            <p:ph idx="1"/>
            <a:videoFile r:link="rId1"/>
          </p:nvPr>
        </p:nvPicPr>
        <p:blipFill>
          <a:blip r:embed="rId3"/>
          <a:stretch>
            <a:fillRect/>
          </a:stretch>
        </p:blipFill>
        <p:spPr>
          <a:xfrm>
            <a:off x="6300216" y="12630"/>
            <a:ext cx="3867912" cy="6845370"/>
          </a:xfrm>
          <a:prstGeom prst="rect">
            <a:avLst/>
          </a:prstGeom>
        </p:spPr>
      </p:pic>
    </p:spTree>
    <p:extLst>
      <p:ext uri="{BB962C8B-B14F-4D97-AF65-F5344CB8AC3E}">
        <p14:creationId xmlns:p14="http://schemas.microsoft.com/office/powerpoint/2010/main" val="53235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AC291-0418-E49C-22AE-173A748DA966}"/>
              </a:ext>
            </a:extLst>
          </p:cNvPr>
          <p:cNvSpPr>
            <a:spLocks noGrp="1"/>
          </p:cNvSpPr>
          <p:nvPr>
            <p:ph type="title"/>
          </p:nvPr>
        </p:nvSpPr>
        <p:spPr>
          <a:xfrm>
            <a:off x="859535" y="609600"/>
            <a:ext cx="3762307" cy="2279904"/>
          </a:xfrm>
        </p:spPr>
        <p:txBody>
          <a:bodyPr>
            <a:normAutofit/>
          </a:bodyPr>
          <a:lstStyle/>
          <a:p>
            <a:pPr algn="ctr"/>
            <a:r>
              <a:rPr lang="en-CA" dirty="0"/>
              <a:t>Paradox:</a:t>
            </a:r>
            <a:br>
              <a:rPr lang="en-CA" dirty="0"/>
            </a:br>
            <a:r>
              <a:rPr lang="en-CA" sz="1400" dirty="0"/>
              <a:t>- </a:t>
            </a:r>
            <a:r>
              <a:rPr lang="en-CA" sz="1600" dirty="0"/>
              <a:t>powerful ritual of healing </a:t>
            </a:r>
            <a:br>
              <a:rPr lang="en-CA" sz="1600" dirty="0"/>
            </a:br>
            <a:r>
              <a:rPr lang="en-CA" sz="1600" dirty="0"/>
              <a:t>or </a:t>
            </a:r>
            <a:br>
              <a:rPr lang="en-CA" sz="1600" dirty="0"/>
            </a:br>
            <a:r>
              <a:rPr lang="en-CA" sz="1600" dirty="0"/>
              <a:t>manipulated justification for genocide?</a:t>
            </a:r>
            <a:br>
              <a:rPr lang="en-CA" sz="1600" dirty="0"/>
            </a:br>
            <a:br>
              <a:rPr lang="en-CA" sz="1600" dirty="0"/>
            </a:br>
            <a:endParaRPr lang="en-CA" dirty="0"/>
          </a:p>
        </p:txBody>
      </p:sp>
      <p:pic>
        <p:nvPicPr>
          <p:cNvPr id="5" name="Content Placeholder 4">
            <a:extLst>
              <a:ext uri="{FF2B5EF4-FFF2-40B4-BE49-F238E27FC236}">
                <a16:creationId xmlns:a16="http://schemas.microsoft.com/office/drawing/2014/main" id="{839EA1A8-6C8A-60C7-EA62-251FDC5CA318}"/>
              </a:ext>
            </a:extLst>
          </p:cNvPr>
          <p:cNvPicPr>
            <a:picLocks noGrp="1" noChangeAspect="1"/>
          </p:cNvPicPr>
          <p:nvPr>
            <p:ph idx="1"/>
          </p:nvPr>
        </p:nvPicPr>
        <p:blipFill>
          <a:blip r:embed="rId2"/>
          <a:stretch>
            <a:fillRect/>
          </a:stretch>
        </p:blipFill>
        <p:spPr>
          <a:xfrm>
            <a:off x="4621842" y="71580"/>
            <a:ext cx="7411662" cy="6714840"/>
          </a:xfrm>
          <a:prstGeom prst="rect">
            <a:avLst/>
          </a:prstGeom>
        </p:spPr>
      </p:pic>
      <p:sp>
        <p:nvSpPr>
          <p:cNvPr id="6" name="TextBox 5">
            <a:extLst>
              <a:ext uri="{FF2B5EF4-FFF2-40B4-BE49-F238E27FC236}">
                <a16:creationId xmlns:a16="http://schemas.microsoft.com/office/drawing/2014/main" id="{F29DB2C7-4ECC-FC99-3B24-2406608EE466}"/>
              </a:ext>
            </a:extLst>
          </p:cNvPr>
          <p:cNvSpPr txBox="1"/>
          <p:nvPr/>
        </p:nvSpPr>
        <p:spPr>
          <a:xfrm>
            <a:off x="1097280" y="2286000"/>
            <a:ext cx="3355848" cy="4278094"/>
          </a:xfrm>
          <a:prstGeom prst="rect">
            <a:avLst/>
          </a:prstGeom>
          <a:noFill/>
        </p:spPr>
        <p:txBody>
          <a:bodyPr wrap="square" rtlCol="0">
            <a:spAutoFit/>
          </a:bodyPr>
          <a:lstStyle/>
          <a:p>
            <a:r>
              <a:rPr lang="en-US" sz="1600" dirty="0"/>
              <a:t>“It has long been clear to me that the memory of the Holocaust, as far as Israel is concerned, is no more than a manipulative tool that allows it to demand unlimited impunity….</a:t>
            </a:r>
          </a:p>
          <a:p>
            <a:endParaRPr lang="en-US" sz="1600" dirty="0"/>
          </a:p>
          <a:p>
            <a:r>
              <a:rPr lang="en-US" sz="1600" dirty="0"/>
              <a:t>This year, I will not stand for the siren. But I will remain bound to the commandment its memory placed on me: never to forget what human hatred, superiority, indifference, and ignorance can produce, and never stop fighting them. </a:t>
            </a:r>
          </a:p>
          <a:p>
            <a:endParaRPr lang="en-US" sz="1600" dirty="0"/>
          </a:p>
          <a:p>
            <a:r>
              <a:rPr lang="en-US" sz="1600" dirty="0"/>
              <a:t> – Orly Noy (Israeli journalist)</a:t>
            </a:r>
            <a:endParaRPr lang="en-CA" sz="1600" dirty="0"/>
          </a:p>
        </p:txBody>
      </p:sp>
    </p:spTree>
    <p:extLst>
      <p:ext uri="{BB962C8B-B14F-4D97-AF65-F5344CB8AC3E}">
        <p14:creationId xmlns:p14="http://schemas.microsoft.com/office/powerpoint/2010/main" val="102276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B62B-4A3B-72D1-E0A2-056735E981BC}"/>
              </a:ext>
            </a:extLst>
          </p:cNvPr>
          <p:cNvSpPr>
            <a:spLocks noGrp="1"/>
          </p:cNvSpPr>
          <p:nvPr>
            <p:ph type="title"/>
          </p:nvPr>
        </p:nvSpPr>
        <p:spPr>
          <a:xfrm>
            <a:off x="7102763" y="609600"/>
            <a:ext cx="3944647" cy="1905000"/>
          </a:xfrm>
        </p:spPr>
        <p:txBody>
          <a:bodyPr/>
          <a:lstStyle/>
          <a:p>
            <a:r>
              <a:rPr lang="en-CA" dirty="0"/>
              <a:t>An alternative?</a:t>
            </a:r>
            <a:br>
              <a:rPr lang="en-CA" dirty="0"/>
            </a:br>
            <a:r>
              <a:rPr lang="en-CA" sz="2000" dirty="0"/>
              <a:t>Ritual of inclusion &amp; reconciliation </a:t>
            </a:r>
            <a:endParaRPr lang="en-CA" dirty="0"/>
          </a:p>
        </p:txBody>
      </p:sp>
      <p:sp>
        <p:nvSpPr>
          <p:cNvPr id="3" name="Content Placeholder 2">
            <a:extLst>
              <a:ext uri="{FF2B5EF4-FFF2-40B4-BE49-F238E27FC236}">
                <a16:creationId xmlns:a16="http://schemas.microsoft.com/office/drawing/2014/main" id="{86531744-231F-B832-5000-F01BE226E995}"/>
              </a:ext>
            </a:extLst>
          </p:cNvPr>
          <p:cNvSpPr>
            <a:spLocks noGrp="1"/>
          </p:cNvSpPr>
          <p:nvPr>
            <p:ph idx="1"/>
          </p:nvPr>
        </p:nvSpPr>
        <p:spPr>
          <a:xfrm>
            <a:off x="7028873" y="2666999"/>
            <a:ext cx="4682836" cy="3872346"/>
          </a:xfrm>
        </p:spPr>
        <p:txBody>
          <a:bodyPr/>
          <a:lstStyle/>
          <a:p>
            <a:r>
              <a:rPr lang="en-CA" dirty="0"/>
              <a:t>Palestinians and Israelis sharing stories of pain and hope (&amp; Music) </a:t>
            </a:r>
          </a:p>
        </p:txBody>
      </p:sp>
      <p:pic>
        <p:nvPicPr>
          <p:cNvPr id="5" name="Picture 4">
            <a:extLst>
              <a:ext uri="{FF2B5EF4-FFF2-40B4-BE49-F238E27FC236}">
                <a16:creationId xmlns:a16="http://schemas.microsoft.com/office/drawing/2014/main" id="{88AFDCFC-41A9-9675-30FF-E3817B108E75}"/>
              </a:ext>
            </a:extLst>
          </p:cNvPr>
          <p:cNvPicPr>
            <a:picLocks noChangeAspect="1"/>
          </p:cNvPicPr>
          <p:nvPr/>
        </p:nvPicPr>
        <p:blipFill>
          <a:blip r:embed="rId2"/>
          <a:stretch>
            <a:fillRect/>
          </a:stretch>
        </p:blipFill>
        <p:spPr>
          <a:xfrm>
            <a:off x="0" y="912934"/>
            <a:ext cx="6651026" cy="5032131"/>
          </a:xfrm>
          <a:prstGeom prst="rect">
            <a:avLst/>
          </a:prstGeom>
        </p:spPr>
      </p:pic>
    </p:spTree>
    <p:extLst>
      <p:ext uri="{BB962C8B-B14F-4D97-AF65-F5344CB8AC3E}">
        <p14:creationId xmlns:p14="http://schemas.microsoft.com/office/powerpoint/2010/main" val="278711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0881-3234-B942-2018-FF8FA438F8EE}"/>
              </a:ext>
            </a:extLst>
          </p:cNvPr>
          <p:cNvSpPr>
            <a:spLocks noGrp="1"/>
          </p:cNvSpPr>
          <p:nvPr>
            <p:ph type="title"/>
          </p:nvPr>
        </p:nvSpPr>
        <p:spPr>
          <a:xfrm>
            <a:off x="1141413" y="609600"/>
            <a:ext cx="5314251" cy="1905000"/>
          </a:xfrm>
        </p:spPr>
        <p:txBody>
          <a:bodyPr/>
          <a:lstStyle/>
          <a:p>
            <a:r>
              <a:rPr lang="en-CA" dirty="0"/>
              <a:t>Healing ritual that is one-sided and still conducive to peace</a:t>
            </a:r>
          </a:p>
        </p:txBody>
      </p:sp>
      <p:pic>
        <p:nvPicPr>
          <p:cNvPr id="4" name="Online Media 3" title="An Iranian music teacher plays one final song in his destroyed school that was bombed by US/Israel">
            <a:hlinkClick r:id="" action="ppaction://media"/>
            <a:extLst>
              <a:ext uri="{FF2B5EF4-FFF2-40B4-BE49-F238E27FC236}">
                <a16:creationId xmlns:a16="http://schemas.microsoft.com/office/drawing/2014/main" id="{E0E3CE38-9F54-4305-5601-7D9A23073E89}"/>
              </a:ext>
            </a:extLst>
          </p:cNvPr>
          <p:cNvPicPr>
            <a:picLocks noGrp="1" noRot="1" noChangeAspect="1"/>
          </p:cNvPicPr>
          <p:nvPr>
            <p:ph idx="1"/>
            <a:videoFile r:link="rId1"/>
          </p:nvPr>
        </p:nvPicPr>
        <p:blipFill>
          <a:blip r:embed="rId3"/>
          <a:stretch>
            <a:fillRect/>
          </a:stretch>
        </p:blipFill>
        <p:spPr>
          <a:xfrm>
            <a:off x="6726544" y="-66627"/>
            <a:ext cx="4320867" cy="7647003"/>
          </a:xfrm>
          <a:prstGeom prst="rect">
            <a:avLst/>
          </a:prstGeom>
        </p:spPr>
      </p:pic>
    </p:spTree>
    <p:extLst>
      <p:ext uri="{BB962C8B-B14F-4D97-AF65-F5344CB8AC3E}">
        <p14:creationId xmlns:p14="http://schemas.microsoft.com/office/powerpoint/2010/main" val="101001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BDB0-23E7-F27C-E7A4-E601939E4529}"/>
              </a:ext>
            </a:extLst>
          </p:cNvPr>
          <p:cNvSpPr>
            <a:spLocks noGrp="1"/>
          </p:cNvSpPr>
          <p:nvPr>
            <p:ph type="title"/>
          </p:nvPr>
        </p:nvSpPr>
        <p:spPr/>
        <p:txBody>
          <a:bodyPr/>
          <a:lstStyle/>
          <a:p>
            <a:r>
              <a:rPr lang="en-CA" dirty="0"/>
              <a:t>Compassion for all </a:t>
            </a:r>
            <a:br>
              <a:rPr lang="en-CA" dirty="0"/>
            </a:br>
            <a:r>
              <a:rPr lang="en-CA" sz="2400" dirty="0"/>
              <a:t>(Be like God, like Jesus)</a:t>
            </a:r>
            <a:endParaRPr lang="en-CA" dirty="0"/>
          </a:p>
        </p:txBody>
      </p:sp>
      <p:sp>
        <p:nvSpPr>
          <p:cNvPr id="3" name="Content Placeholder 2">
            <a:extLst>
              <a:ext uri="{FF2B5EF4-FFF2-40B4-BE49-F238E27FC236}">
                <a16:creationId xmlns:a16="http://schemas.microsoft.com/office/drawing/2014/main" id="{C06A64CF-F543-7C63-3C06-62801DF1439E}"/>
              </a:ext>
            </a:extLst>
          </p:cNvPr>
          <p:cNvSpPr>
            <a:spLocks noGrp="1"/>
          </p:cNvSpPr>
          <p:nvPr>
            <p:ph idx="1"/>
          </p:nvPr>
        </p:nvSpPr>
        <p:spPr/>
        <p:txBody>
          <a:bodyPr>
            <a:normAutofit fontScale="92500" lnSpcReduction="10000"/>
          </a:bodyPr>
          <a:lstStyle/>
          <a:p>
            <a:r>
              <a:rPr lang="en-US" b="1" dirty="0"/>
              <a:t>Do to others as you would have them do to you.</a:t>
            </a:r>
          </a:p>
          <a:p>
            <a:r>
              <a:rPr lang="en-US" dirty="0"/>
              <a:t>“If you love those who love you, what credit is that to you? For even sinners love those who love them. If you do good to those who do good to you, what credit is that to you? For even sinners do the same. If you lend to those from whom you expect to receive payment, what credit is that to you? Even sinners lend to sinners, to receive as much again. Instead, love your enemies, do good, and lend, expecting nothing in return. Your reward will be great, and you will be children of the Most High, for he himself is kind to the ungrateful and the wicked. </a:t>
            </a:r>
            <a:r>
              <a:rPr lang="en-US" b="1" dirty="0"/>
              <a:t>Be merciful, just as your Father is merciful.</a:t>
            </a:r>
            <a:endParaRPr lang="en-CA" b="1" dirty="0"/>
          </a:p>
        </p:txBody>
      </p:sp>
    </p:spTree>
    <p:extLst>
      <p:ext uri="{BB962C8B-B14F-4D97-AF65-F5344CB8AC3E}">
        <p14:creationId xmlns:p14="http://schemas.microsoft.com/office/powerpoint/2010/main" val="388503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DCCBC3-B30A-9B6B-070A-C4B543715712}"/>
              </a:ext>
            </a:extLst>
          </p:cNvPr>
          <p:cNvPicPr>
            <a:picLocks noGrp="1" noChangeAspect="1"/>
          </p:cNvPicPr>
          <p:nvPr>
            <p:ph idx="1"/>
          </p:nvPr>
        </p:nvPicPr>
        <p:blipFill>
          <a:blip r:embed="rId2"/>
          <a:stretch>
            <a:fillRect/>
          </a:stretch>
        </p:blipFill>
        <p:spPr>
          <a:xfrm>
            <a:off x="2277957" y="0"/>
            <a:ext cx="6858000" cy="6858000"/>
          </a:xfrm>
          <a:prstGeom prst="rect">
            <a:avLst/>
          </a:prstGeom>
        </p:spPr>
      </p:pic>
    </p:spTree>
    <p:extLst>
      <p:ext uri="{BB962C8B-B14F-4D97-AF65-F5344CB8AC3E}">
        <p14:creationId xmlns:p14="http://schemas.microsoft.com/office/powerpoint/2010/main" val="1367857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FF5B-C23E-2D38-F738-8C6ECA297097}"/>
              </a:ext>
            </a:extLst>
          </p:cNvPr>
          <p:cNvSpPr>
            <a:spLocks noGrp="1"/>
          </p:cNvSpPr>
          <p:nvPr>
            <p:ph type="title"/>
          </p:nvPr>
        </p:nvSpPr>
        <p:spPr>
          <a:xfrm>
            <a:off x="5760720" y="808056"/>
            <a:ext cx="5230368" cy="1077229"/>
          </a:xfrm>
        </p:spPr>
        <p:txBody>
          <a:bodyPr/>
          <a:lstStyle/>
          <a:p>
            <a:r>
              <a:rPr lang="en-CA" dirty="0"/>
              <a:t>Near the heart of most spiritual tradition</a:t>
            </a:r>
          </a:p>
        </p:txBody>
      </p:sp>
      <p:sp>
        <p:nvSpPr>
          <p:cNvPr id="3" name="Content Placeholder 2">
            <a:extLst>
              <a:ext uri="{FF2B5EF4-FFF2-40B4-BE49-F238E27FC236}">
                <a16:creationId xmlns:a16="http://schemas.microsoft.com/office/drawing/2014/main" id="{F412CC6F-83E4-CD13-7831-838B55C22D96}"/>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9737674E-3F0F-9F75-316E-02EF7AC796AE}"/>
              </a:ext>
            </a:extLst>
          </p:cNvPr>
          <p:cNvPicPr>
            <a:picLocks noChangeAspect="1"/>
          </p:cNvPicPr>
          <p:nvPr/>
        </p:nvPicPr>
        <p:blipFill>
          <a:blip r:embed="rId2"/>
          <a:stretch>
            <a:fillRect/>
          </a:stretch>
        </p:blipFill>
        <p:spPr>
          <a:xfrm>
            <a:off x="330820" y="0"/>
            <a:ext cx="5349015" cy="6858000"/>
          </a:xfrm>
          <a:prstGeom prst="rect">
            <a:avLst/>
          </a:prstGeom>
        </p:spPr>
      </p:pic>
    </p:spTree>
    <p:extLst>
      <p:ext uri="{BB962C8B-B14F-4D97-AF65-F5344CB8AC3E}">
        <p14:creationId xmlns:p14="http://schemas.microsoft.com/office/powerpoint/2010/main" val="74542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E1AF-3958-91F1-F06E-4AD63FBFAF7E}"/>
              </a:ext>
            </a:extLst>
          </p:cNvPr>
          <p:cNvSpPr>
            <a:spLocks noGrp="1"/>
          </p:cNvSpPr>
          <p:nvPr>
            <p:ph type="title"/>
          </p:nvPr>
        </p:nvSpPr>
        <p:spPr/>
        <p:txBody>
          <a:bodyPr/>
          <a:lstStyle/>
          <a:p>
            <a:r>
              <a:rPr lang="en-CA"/>
              <a:t>John 14.26-27</a:t>
            </a:r>
          </a:p>
        </p:txBody>
      </p:sp>
      <p:sp>
        <p:nvSpPr>
          <p:cNvPr id="3" name="Content Placeholder 2">
            <a:extLst>
              <a:ext uri="{FF2B5EF4-FFF2-40B4-BE49-F238E27FC236}">
                <a16:creationId xmlns:a16="http://schemas.microsoft.com/office/drawing/2014/main" id="{4203263E-D7AF-68BB-4D77-7FDB4CF65DFC}"/>
              </a:ext>
            </a:extLst>
          </p:cNvPr>
          <p:cNvSpPr>
            <a:spLocks noGrp="1"/>
          </p:cNvSpPr>
          <p:nvPr>
            <p:ph idx="1"/>
          </p:nvPr>
        </p:nvSpPr>
        <p:spPr/>
        <p:txBody>
          <a:bodyPr/>
          <a:lstStyle/>
          <a:p>
            <a:r>
              <a:rPr lang="en-US" dirty="0"/>
              <a:t>But the Advocate, the Holy Spirit, whom the Father will send in my name, will teach you everything and remind you of all that I have said to you. Peace I leave with you; my peace I give to you. I do not give to you as the world gives. Do not let your hearts be troubled, and do not let them be afraid.</a:t>
            </a:r>
            <a:endParaRPr lang="en-CA" dirty="0"/>
          </a:p>
        </p:txBody>
      </p:sp>
    </p:spTree>
    <p:extLst>
      <p:ext uri="{BB962C8B-B14F-4D97-AF65-F5344CB8AC3E}">
        <p14:creationId xmlns:p14="http://schemas.microsoft.com/office/powerpoint/2010/main" val="16530949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{B9FD0B2A-6004-4C87-A094-7B0925C549E4}TF37254b02-f5b5-44b0-803d-e6af9466a024d8712c6d-28d3f990fef7</Template>
  <TotalTime>1407</TotalTime>
  <Words>421</Words>
  <Application>Microsoft Office PowerPoint</Application>
  <PresentationFormat>Widescreen</PresentationFormat>
  <Paragraphs>18</Paragraphs>
  <Slides>10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MS Shell Dlg 2</vt:lpstr>
      <vt:lpstr>Wingdings</vt:lpstr>
      <vt:lpstr>Wingdings 3</vt:lpstr>
      <vt:lpstr>Madison</vt:lpstr>
      <vt:lpstr>Compassion for All: A Sign of the Spirit of Hope</vt:lpstr>
      <vt:lpstr>Consider:   Israel’s siren to mark holocaust memorial day</vt:lpstr>
      <vt:lpstr>Paradox: - powerful ritual of healing  or  manipulated justification for genocide?  </vt:lpstr>
      <vt:lpstr>An alternative? Ritual of inclusion &amp; reconciliation </vt:lpstr>
      <vt:lpstr>Healing ritual that is one-sided and still conducive to peace</vt:lpstr>
      <vt:lpstr>Compassion for all  (Be like God, like Jesus)</vt:lpstr>
      <vt:lpstr>PowerPoint Presentation</vt:lpstr>
      <vt:lpstr>Near the heart of most spiritual tradition</vt:lpstr>
      <vt:lpstr>John 14.26-27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Walter Thiessen</dc:creator>
  <cp:lastModifiedBy>Walter Thiessen</cp:lastModifiedBy>
  <cp:revision>2</cp:revision>
  <dcterms:created xsi:type="dcterms:W3CDTF">2026-05-02T22:44:32Z</dcterms:created>
  <dcterms:modified xsi:type="dcterms:W3CDTF">2026-05-03T22:12:23Z</dcterms:modified>
</cp:coreProperties>
</file>