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63" r:id="rId5"/>
    <p:sldId id="264" r:id="rId6"/>
    <p:sldId id="265" r:id="rId7"/>
    <p:sldId id="266" r:id="rId8"/>
    <p:sldId id="267" r:id="rId9"/>
    <p:sldId id="262" r:id="rId10"/>
    <p:sldId id="260"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7" d="100"/>
          <a:sy n="67" d="100"/>
        </p:scale>
        <p:origin x="644" y="1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9/6/2026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70431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9/6/2026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69022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9/6/2026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500349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9/6/2026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757673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9/6/2026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80411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9/6/2026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85625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9/6/2026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71201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9/6/2026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698692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9/6/2026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92852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9/6/2026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85276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9/6/2026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92093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9/6/2026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2504010"/>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biblegateway.com/passage/?search=Matthew%2013&amp;version=NIV#fen-NIV-23573b"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A536E6-5D6C-54E3-FC63-62367E00FA57}"/>
              </a:ext>
            </a:extLst>
          </p:cNvPr>
          <p:cNvSpPr>
            <a:spLocks noGrp="1"/>
          </p:cNvSpPr>
          <p:nvPr>
            <p:ph type="ctrTitle"/>
          </p:nvPr>
        </p:nvSpPr>
        <p:spPr>
          <a:xfrm>
            <a:off x="5604552" y="871758"/>
            <a:ext cx="5825448" cy="3871143"/>
          </a:xfrm>
        </p:spPr>
        <p:txBody>
          <a:bodyPr>
            <a:normAutofit/>
          </a:bodyPr>
          <a:lstStyle/>
          <a:p>
            <a:pPr algn="ctr"/>
            <a:r>
              <a:rPr lang="en-CA" dirty="0"/>
              <a:t>Small Things With Great Love</a:t>
            </a:r>
          </a:p>
        </p:txBody>
      </p:sp>
      <p:sp>
        <p:nvSpPr>
          <p:cNvPr id="3" name="Subtitle 2">
            <a:extLst>
              <a:ext uri="{FF2B5EF4-FFF2-40B4-BE49-F238E27FC236}">
                <a16:creationId xmlns:a16="http://schemas.microsoft.com/office/drawing/2014/main" id="{55619555-B6C0-5958-960F-76F3E66F6530}"/>
              </a:ext>
            </a:extLst>
          </p:cNvPr>
          <p:cNvSpPr>
            <a:spLocks noGrp="1"/>
          </p:cNvSpPr>
          <p:nvPr>
            <p:ph type="subTitle" idx="1"/>
          </p:nvPr>
        </p:nvSpPr>
        <p:spPr>
          <a:xfrm>
            <a:off x="5619964" y="4785543"/>
            <a:ext cx="5322013" cy="1005657"/>
          </a:xfrm>
        </p:spPr>
        <p:txBody>
          <a:bodyPr>
            <a:normAutofit/>
          </a:bodyPr>
          <a:lstStyle/>
          <a:p>
            <a:pPr>
              <a:lnSpc>
                <a:spcPct val="100000"/>
              </a:lnSpc>
            </a:pPr>
            <a:r>
              <a:rPr lang="en-CA" dirty="0"/>
              <a:t>Sunday, September 6</a:t>
            </a:r>
            <a:r>
              <a:rPr lang="en-CA" baseline="30000" dirty="0"/>
              <a:t>th</a:t>
            </a:r>
            <a:r>
              <a:rPr lang="en-CA" dirty="0"/>
              <a:t>, 2026</a:t>
            </a:r>
          </a:p>
          <a:p>
            <a:pPr>
              <a:lnSpc>
                <a:spcPct val="100000"/>
              </a:lnSpc>
            </a:pPr>
            <a:r>
              <a:rPr lang="en-CA" dirty="0"/>
              <a:t>St. Croix Church</a:t>
            </a:r>
          </a:p>
        </p:txBody>
      </p:sp>
      <p:pic>
        <p:nvPicPr>
          <p:cNvPr id="5" name="Picture 4">
            <a:extLst>
              <a:ext uri="{FF2B5EF4-FFF2-40B4-BE49-F238E27FC236}">
                <a16:creationId xmlns:a16="http://schemas.microsoft.com/office/drawing/2014/main" id="{4C66BA22-A84E-E6AE-DEBF-13709BA2D9B1}"/>
              </a:ext>
            </a:extLst>
          </p:cNvPr>
          <p:cNvPicPr>
            <a:picLocks noChangeAspect="1"/>
          </p:cNvPicPr>
          <p:nvPr/>
        </p:nvPicPr>
        <p:blipFill>
          <a:blip r:embed="rId2">
            <a:extLst>
              <a:ext uri="{28A0092B-C50C-407E-A947-70E740481C1C}">
                <a14:useLocalDpi xmlns:a14="http://schemas.microsoft.com/office/drawing/2010/main" val="0"/>
              </a:ext>
            </a:extLst>
          </a:blip>
          <a:srcRect l="5500"/>
          <a:stretch>
            <a:fillRect/>
          </a:stretch>
        </p:blipFill>
        <p:spPr>
          <a:xfrm>
            <a:off x="1" y="10"/>
            <a:ext cx="5239511" cy="6857989"/>
          </a:xfrm>
          <a:prstGeom prst="rect">
            <a:avLst/>
          </a:prstGeom>
        </p:spPr>
      </p:pic>
      <p:cxnSp>
        <p:nvCxnSpPr>
          <p:cNvPr id="12" name="Straight Connector 1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723900"/>
            <a:ext cx="5706224"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6134100"/>
            <a:ext cx="5668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38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7" name="Straight Connector 36">
            <a:extLst>
              <a:ext uri="{FF2B5EF4-FFF2-40B4-BE49-F238E27FC236}">
                <a16:creationId xmlns:a16="http://schemas.microsoft.com/office/drawing/2014/main" id="{F2B951FD-94F7-E138-3EC2-A66A551D91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BA85F68-2D15-A38C-2353-69D78826F4DA}"/>
              </a:ext>
            </a:extLst>
          </p:cNvPr>
          <p:cNvSpPr>
            <a:spLocks noGrp="1"/>
          </p:cNvSpPr>
          <p:nvPr>
            <p:ph idx="1"/>
          </p:nvPr>
        </p:nvSpPr>
        <p:spPr>
          <a:xfrm>
            <a:off x="528968" y="1737364"/>
            <a:ext cx="5396344" cy="4425692"/>
          </a:xfrm>
        </p:spPr>
        <p:txBody>
          <a:bodyPr>
            <a:noAutofit/>
          </a:bodyPr>
          <a:lstStyle/>
          <a:p>
            <a:pPr marL="0" indent="0" algn="ctr">
              <a:buNone/>
            </a:pPr>
            <a:r>
              <a:rPr lang="en-CA" sz="4000" dirty="0"/>
              <a:t>"In this life we cannot do great things. We can only do small things with great love."</a:t>
            </a:r>
          </a:p>
          <a:p>
            <a:pPr marL="0" indent="0">
              <a:buNone/>
            </a:pPr>
            <a:endParaRPr lang="en-CA" sz="4000" dirty="0"/>
          </a:p>
          <a:p>
            <a:pPr marL="0" indent="0" algn="ctr">
              <a:buNone/>
            </a:pPr>
            <a:r>
              <a:rPr lang="en-CA" dirty="0"/>
              <a:t>Saint Thérèse of Lisieux</a:t>
            </a:r>
            <a:br>
              <a:rPr lang="en-CA" sz="4000" dirty="0"/>
            </a:br>
            <a:endParaRPr lang="en-CA" sz="4000" dirty="0"/>
          </a:p>
        </p:txBody>
      </p:sp>
      <p:pic>
        <p:nvPicPr>
          <p:cNvPr id="6" name="Picture 5" descr="Profound Joy Does Not Require Good Fortune: The Wisdom of St. Thérèse of Lisieux">
            <a:extLst>
              <a:ext uri="{FF2B5EF4-FFF2-40B4-BE49-F238E27FC236}">
                <a16:creationId xmlns:a16="http://schemas.microsoft.com/office/drawing/2014/main" id="{ACF6EB61-8BB7-F8A6-6A85-8CD124E8E8ED}"/>
              </a:ext>
            </a:extLst>
          </p:cNvPr>
          <p:cNvPicPr>
            <a:picLocks noChangeAspect="1"/>
          </p:cNvPicPr>
          <p:nvPr/>
        </p:nvPicPr>
        <p:blipFill>
          <a:blip r:embed="rId2"/>
          <a:srcRect l="29962" r="27962"/>
          <a:stretch>
            <a:fillRect/>
          </a:stretch>
        </p:blipFill>
        <p:spPr>
          <a:xfrm>
            <a:off x="6420752" y="-1"/>
            <a:ext cx="5771248" cy="6857999"/>
          </a:xfrm>
          <a:prstGeom prst="rect">
            <a:avLst/>
          </a:prstGeom>
        </p:spPr>
      </p:pic>
    </p:spTree>
    <p:extLst>
      <p:ext uri="{BB962C8B-B14F-4D97-AF65-F5344CB8AC3E}">
        <p14:creationId xmlns:p14="http://schemas.microsoft.com/office/powerpoint/2010/main" val="986202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B77CE6-6AAE-3B1D-80FE-A7C603DB3755}"/>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other Theresa Vector Art, Icons, and Graphics for Free Download">
            <a:extLst>
              <a:ext uri="{FF2B5EF4-FFF2-40B4-BE49-F238E27FC236}">
                <a16:creationId xmlns:a16="http://schemas.microsoft.com/office/drawing/2014/main" id="{7C7EDF7A-E374-4091-F3E6-436907A1634E}"/>
              </a:ext>
            </a:extLst>
          </p:cNvPr>
          <p:cNvPicPr>
            <a:picLocks noChangeAspect="1"/>
          </p:cNvPicPr>
          <p:nvPr/>
        </p:nvPicPr>
        <p:blipFill>
          <a:blip r:embed="rId2"/>
          <a:srcRect l="1254" r="15824" b="-1"/>
          <a:stretch>
            <a:fillRect/>
          </a:stretch>
        </p:blipFill>
        <p:spPr>
          <a:xfrm>
            <a:off x="20" y="10"/>
            <a:ext cx="5686740" cy="6857990"/>
          </a:xfrm>
          <a:prstGeom prst="rect">
            <a:avLst/>
          </a:prstGeom>
        </p:spPr>
      </p:pic>
      <p:cxnSp>
        <p:nvCxnSpPr>
          <p:cNvPr id="34" name="Straight Connector 33">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AA120A4-62E8-293C-5DCD-2D2B6FDEA0B7}"/>
              </a:ext>
            </a:extLst>
          </p:cNvPr>
          <p:cNvSpPr>
            <a:spLocks noGrp="1"/>
          </p:cNvSpPr>
          <p:nvPr>
            <p:ph idx="1"/>
          </p:nvPr>
        </p:nvSpPr>
        <p:spPr>
          <a:xfrm>
            <a:off x="6263406" y="1697347"/>
            <a:ext cx="5201121" cy="3931920"/>
          </a:xfrm>
        </p:spPr>
        <p:txBody>
          <a:bodyPr>
            <a:normAutofit/>
          </a:bodyPr>
          <a:lstStyle/>
          <a:p>
            <a:pPr marL="0" indent="0" algn="ctr">
              <a:buNone/>
            </a:pPr>
            <a:r>
              <a:rPr lang="en-CA" sz="4000" dirty="0"/>
              <a:t>“We can do no great things, only small things with great love”</a:t>
            </a:r>
          </a:p>
          <a:p>
            <a:pPr marL="0" indent="0">
              <a:buNone/>
            </a:pPr>
            <a:endParaRPr lang="en-CA" dirty="0"/>
          </a:p>
          <a:p>
            <a:pPr marL="0" indent="0">
              <a:buNone/>
            </a:pPr>
            <a:endParaRPr lang="en-CA" dirty="0"/>
          </a:p>
          <a:p>
            <a:pPr marL="0" indent="0">
              <a:buNone/>
            </a:pPr>
            <a:endParaRPr lang="en-CA" dirty="0"/>
          </a:p>
          <a:p>
            <a:pPr marL="0" indent="0" algn="ctr">
              <a:buNone/>
            </a:pPr>
            <a:r>
              <a:rPr lang="en-CA" dirty="0"/>
              <a:t>St. Mother Teresa of Calcutta</a:t>
            </a:r>
          </a:p>
        </p:txBody>
      </p:sp>
    </p:spTree>
    <p:extLst>
      <p:ext uri="{BB962C8B-B14F-4D97-AF65-F5344CB8AC3E}">
        <p14:creationId xmlns:p14="http://schemas.microsoft.com/office/powerpoint/2010/main" val="1846550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B24EF5-0586-873B-EABD-1E3982C308AF}"/>
              </a:ext>
            </a:extLst>
          </p:cNvPr>
          <p:cNvSpPr>
            <a:spLocks noGrp="1"/>
          </p:cNvSpPr>
          <p:nvPr>
            <p:ph type="title"/>
          </p:nvPr>
        </p:nvSpPr>
        <p:spPr>
          <a:xfrm>
            <a:off x="5090203" y="852708"/>
            <a:ext cx="7101798" cy="3871143"/>
          </a:xfrm>
        </p:spPr>
        <p:txBody>
          <a:bodyPr vert="horz" lIns="91440" tIns="45720" rIns="91440" bIns="45720" rtlCol="0" anchor="t">
            <a:normAutofit fontScale="90000"/>
          </a:bodyPr>
          <a:lstStyle/>
          <a:p>
            <a:pPr algn="ctr" fontAlgn="base"/>
            <a:br>
              <a:rPr lang="en-CA" sz="2000" b="1" cap="none" dirty="0">
                <a:latin typeface="+mn-lt"/>
              </a:rPr>
            </a:br>
            <a:br>
              <a:rPr lang="en-CA" sz="2000" b="1" cap="none" dirty="0">
                <a:latin typeface="+mn-lt"/>
              </a:rPr>
            </a:br>
            <a:br>
              <a:rPr lang="en-CA" sz="2000" b="1" cap="none" dirty="0">
                <a:latin typeface="+mn-lt"/>
              </a:rPr>
            </a:br>
            <a:r>
              <a:rPr lang="en-CA" sz="3100" cap="none" dirty="0">
                <a:latin typeface="+mn-lt"/>
              </a:rPr>
              <a:t>“We do not gather around </a:t>
            </a:r>
            <a:br>
              <a:rPr lang="en-CA" sz="3100" cap="none" dirty="0">
                <a:latin typeface="+mn-lt"/>
              </a:rPr>
            </a:br>
            <a:r>
              <a:rPr lang="en-CA" sz="3100" cap="none" dirty="0">
                <a:latin typeface="+mn-lt"/>
              </a:rPr>
              <a:t>the colonial wound to study it, </a:t>
            </a:r>
            <a:br>
              <a:rPr lang="en-CA" sz="3100" cap="none" dirty="0">
                <a:latin typeface="+mn-lt"/>
              </a:rPr>
            </a:br>
            <a:r>
              <a:rPr lang="en-CA" sz="3100" cap="none" dirty="0">
                <a:latin typeface="+mn-lt"/>
              </a:rPr>
              <a:t>we have to recognize that </a:t>
            </a:r>
            <a:br>
              <a:rPr lang="en-CA" sz="3100" cap="none" dirty="0">
                <a:latin typeface="+mn-lt"/>
              </a:rPr>
            </a:br>
            <a:r>
              <a:rPr lang="en-CA" sz="3100" cap="none" dirty="0">
                <a:latin typeface="+mn-lt"/>
              </a:rPr>
              <a:t>we are in it. </a:t>
            </a:r>
            <a:br>
              <a:rPr lang="en-CA" sz="3100" cap="none" dirty="0">
                <a:latin typeface="+mn-lt"/>
              </a:rPr>
            </a:br>
            <a:br>
              <a:rPr lang="en-CA" sz="3100" cap="none" dirty="0">
                <a:latin typeface="+mn-lt"/>
              </a:rPr>
            </a:br>
            <a:r>
              <a:rPr lang="en-CA" sz="3100" cap="none" dirty="0">
                <a:latin typeface="+mn-lt"/>
              </a:rPr>
              <a:t>We are born inside this wound.”</a:t>
            </a:r>
            <a:br>
              <a:rPr lang="en-CA" sz="2000" b="1" cap="none" dirty="0">
                <a:latin typeface="+mn-lt"/>
              </a:rPr>
            </a:br>
            <a:br>
              <a:rPr lang="en-CA" sz="2000" b="1" cap="none" dirty="0">
                <a:latin typeface="+mn-lt"/>
              </a:rPr>
            </a:br>
            <a:br>
              <a:rPr lang="en-CA" sz="2000" b="1" cap="none" dirty="0">
                <a:latin typeface="+mn-lt"/>
              </a:rPr>
            </a:br>
            <a:br>
              <a:rPr lang="en-CA" sz="2000" b="1" cap="none" dirty="0">
                <a:latin typeface="+mn-lt"/>
              </a:rPr>
            </a:br>
            <a:br>
              <a:rPr lang="en-CA" sz="2000" b="1" cap="none" dirty="0">
                <a:latin typeface="+mn-lt"/>
              </a:rPr>
            </a:br>
            <a:br>
              <a:rPr lang="en-CA" sz="2000" b="1" cap="none" dirty="0">
                <a:latin typeface="+mn-lt"/>
              </a:rPr>
            </a:br>
            <a:br>
              <a:rPr lang="en-CA" sz="2000" b="1" cap="none" dirty="0">
                <a:latin typeface="+mn-lt"/>
              </a:rPr>
            </a:br>
            <a:br>
              <a:rPr lang="en-CA" sz="2000" b="1" cap="none" dirty="0">
                <a:latin typeface="+mn-lt"/>
              </a:rPr>
            </a:br>
            <a:r>
              <a:rPr lang="en-CA" sz="2000" b="1" cap="none" dirty="0">
                <a:latin typeface="+mn-lt"/>
              </a:rPr>
              <a:t>BUYISIWE POKIE PUTU (Pokie)</a:t>
            </a:r>
            <a:br>
              <a:rPr lang="en-CA" sz="2000" cap="none" dirty="0">
                <a:latin typeface="+mn-lt"/>
              </a:rPr>
            </a:br>
            <a:r>
              <a:rPr lang="en-CA" sz="2000" cap="none" dirty="0">
                <a:latin typeface="+mn-lt"/>
              </a:rPr>
              <a:t>director of afro feminist-womanist solidarity &amp; operations manager</a:t>
            </a:r>
            <a:br>
              <a:rPr lang="en-CA" sz="2000" cap="none" dirty="0">
                <a:latin typeface="+mn-lt"/>
              </a:rPr>
            </a:br>
            <a:endParaRPr lang="en-US" sz="2000" cap="none" dirty="0">
              <a:latin typeface="+mn-lt"/>
            </a:endParaRPr>
          </a:p>
        </p:txBody>
      </p:sp>
      <p:pic>
        <p:nvPicPr>
          <p:cNvPr id="4" name="Content Placeholder 3" descr="Pokie.png">
            <a:extLst>
              <a:ext uri="{FF2B5EF4-FFF2-40B4-BE49-F238E27FC236}">
                <a16:creationId xmlns:a16="http://schemas.microsoft.com/office/drawing/2014/main" id="{C5EA64B8-68A3-35E7-41D1-DF5000A0ECA3}"/>
              </a:ext>
            </a:extLst>
          </p:cNvPr>
          <p:cNvPicPr>
            <a:picLocks noGrp="1" noChangeAspect="1"/>
          </p:cNvPicPr>
          <p:nvPr>
            <p:ph idx="1"/>
          </p:nvPr>
        </p:nvPicPr>
        <p:blipFill>
          <a:blip r:embed="rId2"/>
          <a:srcRect r="-2" b="11756"/>
          <a:stretch>
            <a:fillRect/>
          </a:stretch>
        </p:blipFill>
        <p:spPr>
          <a:xfrm>
            <a:off x="1" y="10"/>
            <a:ext cx="4876799" cy="6857989"/>
          </a:xfrm>
          <a:prstGeom prst="rect">
            <a:avLst/>
          </a:prstGeom>
        </p:spPr>
      </p:pic>
      <p:cxnSp>
        <p:nvCxnSpPr>
          <p:cNvPr id="15" name="Straight Connector 14">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723900"/>
            <a:ext cx="5706224"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CF06E40-3ECB-4820-95B5-8A70B07D4B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23776" y="6134100"/>
            <a:ext cx="56681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6411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B9C0E6AB-EAB6-41E0-9D49-369643E873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5176A7A0-FAD0-4BFC-A0FC-6B091D8427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7B60D8A2-3248-5237-E83E-F8AC67BEC9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2802" y="0"/>
            <a:ext cx="5160645" cy="6858000"/>
          </a:xfrm>
          <a:prstGeom prst="rect">
            <a:avLst/>
          </a:prstGeom>
        </p:spPr>
      </p:pic>
    </p:spTree>
    <p:extLst>
      <p:ext uri="{BB962C8B-B14F-4D97-AF65-F5344CB8AC3E}">
        <p14:creationId xmlns:p14="http://schemas.microsoft.com/office/powerpoint/2010/main" val="88002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C4486D-77B2-9978-0678-F262AC434EC8}"/>
              </a:ext>
            </a:extLst>
          </p:cNvPr>
          <p:cNvPicPr>
            <a:picLocks noChangeAspect="1"/>
          </p:cNvPicPr>
          <p:nvPr/>
        </p:nvPicPr>
        <p:blipFill>
          <a:blip r:embed="rId2">
            <a:extLst>
              <a:ext uri="{28A0092B-C50C-407E-A947-70E740481C1C}">
                <a14:useLocalDpi xmlns:a14="http://schemas.microsoft.com/office/drawing/2010/main" val="0"/>
              </a:ext>
            </a:extLst>
          </a:blip>
          <a:srcRect t="12862" r="-1" b="1755"/>
          <a:stretch>
            <a:fillRect/>
          </a:stretch>
        </p:blipFill>
        <p:spPr>
          <a:xfrm>
            <a:off x="20" y="10"/>
            <a:ext cx="6044164" cy="6857990"/>
          </a:xfrm>
          <a:prstGeom prst="rect">
            <a:avLst/>
          </a:prstGeom>
        </p:spPr>
      </p:pic>
      <p:cxnSp>
        <p:nvCxnSpPr>
          <p:cNvPr id="16" name="Straight Connector 15">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B734992-4B4C-43AE-4FE0-523D04969017}"/>
              </a:ext>
            </a:extLst>
          </p:cNvPr>
          <p:cNvSpPr>
            <a:spLocks noGrp="1"/>
          </p:cNvSpPr>
          <p:nvPr>
            <p:ph idx="1"/>
          </p:nvPr>
        </p:nvSpPr>
        <p:spPr>
          <a:xfrm>
            <a:off x="6717792" y="1559052"/>
            <a:ext cx="4800600" cy="3739896"/>
          </a:xfrm>
        </p:spPr>
        <p:txBody>
          <a:bodyPr>
            <a:noAutofit/>
          </a:bodyPr>
          <a:lstStyle/>
          <a:p>
            <a:pPr marL="0" indent="0" algn="ctr">
              <a:buNone/>
            </a:pPr>
            <a:r>
              <a:rPr lang="en-CA" sz="2800" dirty="0"/>
              <a:t>“While tourists simply pass through a place, pilgrims, in contrast, allow a place to pass through them, making the labour for liberation one which we carry together.”</a:t>
            </a:r>
          </a:p>
          <a:p>
            <a:pPr marL="0" indent="0" algn="ctr">
              <a:buNone/>
            </a:pPr>
            <a:br>
              <a:rPr lang="en-CA" sz="2800" dirty="0"/>
            </a:br>
            <a:endParaRPr lang="en-CA" sz="2800" dirty="0"/>
          </a:p>
        </p:txBody>
      </p:sp>
      <p:cxnSp>
        <p:nvCxnSpPr>
          <p:cNvPr id="14" name="Straight Connector 13">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48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ECCE7F4-B4DD-34C2-1ED3-B8B12967FF7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6326" y="885825"/>
            <a:ext cx="4676775" cy="5086350"/>
          </a:xfrm>
          <a:prstGeom prst="rect">
            <a:avLst/>
          </a:prstGeom>
        </p:spPr>
      </p:pic>
      <p:pic>
        <p:nvPicPr>
          <p:cNvPr id="7" name="Picture 6">
            <a:extLst>
              <a:ext uri="{FF2B5EF4-FFF2-40B4-BE49-F238E27FC236}">
                <a16:creationId xmlns:a16="http://schemas.microsoft.com/office/drawing/2014/main" id="{893B0C4B-5316-93E7-5247-BAB3A202E0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2700" y="885825"/>
            <a:ext cx="4610100" cy="5086350"/>
          </a:xfrm>
          <a:prstGeom prst="rect">
            <a:avLst/>
          </a:prstGeom>
        </p:spPr>
      </p:pic>
    </p:spTree>
    <p:extLst>
      <p:ext uri="{BB962C8B-B14F-4D97-AF65-F5344CB8AC3E}">
        <p14:creationId xmlns:p14="http://schemas.microsoft.com/office/powerpoint/2010/main" val="4245032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0A33D49-F4DD-6C8F-F869-1305BF1DA1CF}"/>
              </a:ext>
            </a:extLst>
          </p:cNvPr>
          <p:cNvSpPr txBox="1"/>
          <p:nvPr/>
        </p:nvSpPr>
        <p:spPr>
          <a:xfrm>
            <a:off x="819150" y="2241233"/>
            <a:ext cx="6096000" cy="3293209"/>
          </a:xfrm>
          <a:prstGeom prst="rect">
            <a:avLst/>
          </a:prstGeom>
          <a:noFill/>
        </p:spPr>
        <p:txBody>
          <a:bodyPr wrap="square">
            <a:spAutoFit/>
          </a:bodyPr>
          <a:lstStyle/>
          <a:p>
            <a:pPr algn="ctr" rtl="0">
              <a:buNone/>
            </a:pPr>
            <a:r>
              <a:rPr lang="en-CA" sz="2800" b="0" i="0" u="none" strike="noStrike" dirty="0">
                <a:solidFill>
                  <a:schemeClr val="tx1"/>
                </a:solidFill>
                <a:effectLst/>
                <a:latin typeface="+mn-lt"/>
              </a:rPr>
              <a:t>“To cherish what remains of the Earth and to foster its renewal is our only legitimate hope of survival.” </a:t>
            </a:r>
          </a:p>
          <a:p>
            <a:pPr rtl="0">
              <a:buNone/>
            </a:pPr>
            <a:endParaRPr lang="en-CA" sz="2800" dirty="0"/>
          </a:p>
          <a:p>
            <a:pPr rtl="0">
              <a:buNone/>
            </a:pPr>
            <a:endParaRPr lang="en-CA" sz="2000" b="0" i="0" u="none" strike="noStrike" dirty="0">
              <a:solidFill>
                <a:schemeClr val="tx1"/>
              </a:solidFill>
              <a:effectLst/>
              <a:latin typeface="+mn-lt"/>
            </a:endParaRPr>
          </a:p>
          <a:p>
            <a:pPr algn="ctr" rtl="0">
              <a:buNone/>
            </a:pPr>
            <a:r>
              <a:rPr lang="en-CA" sz="2000" b="0" i="0" u="none" strike="noStrike" dirty="0">
                <a:solidFill>
                  <a:schemeClr val="tx1"/>
                </a:solidFill>
                <a:effectLst/>
                <a:latin typeface="+mn-lt"/>
              </a:rPr>
              <a:t>-Wendell Berry</a:t>
            </a:r>
            <a:endParaRPr lang="en-CA" sz="2000" b="0" dirty="0">
              <a:effectLst/>
            </a:endParaRPr>
          </a:p>
          <a:p>
            <a:pPr>
              <a:buNone/>
            </a:pPr>
            <a:br>
              <a:rPr lang="en-CA" sz="2800" dirty="0"/>
            </a:br>
            <a:endParaRPr lang="en-CA" sz="2800" dirty="0"/>
          </a:p>
        </p:txBody>
      </p:sp>
      <p:pic>
        <p:nvPicPr>
          <p:cNvPr id="9" name="Picture 8" descr="Going Home with Wendell Berry | The New Yorker">
            <a:extLst>
              <a:ext uri="{FF2B5EF4-FFF2-40B4-BE49-F238E27FC236}">
                <a16:creationId xmlns:a16="http://schemas.microsoft.com/office/drawing/2014/main" id="{D036BCF0-DB87-ACC3-181D-3E22FE0E45D0}"/>
              </a:ext>
            </a:extLst>
          </p:cNvPr>
          <p:cNvPicPr>
            <a:picLocks noChangeAspect="1"/>
          </p:cNvPicPr>
          <p:nvPr/>
        </p:nvPicPr>
        <p:blipFill>
          <a:blip r:embed="rId2"/>
          <a:stretch>
            <a:fillRect/>
          </a:stretch>
        </p:blipFill>
        <p:spPr>
          <a:xfrm>
            <a:off x="7133479" y="857250"/>
            <a:ext cx="3792442" cy="5143499"/>
          </a:xfrm>
          <a:prstGeom prst="rect">
            <a:avLst/>
          </a:prstGeom>
        </p:spPr>
      </p:pic>
    </p:spTree>
    <p:extLst>
      <p:ext uri="{BB962C8B-B14F-4D97-AF65-F5344CB8AC3E}">
        <p14:creationId xmlns:p14="http://schemas.microsoft.com/office/powerpoint/2010/main" val="99728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A47DA-E02A-7CF3-13F8-FDB21906800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D89E3B-61FD-1418-3DD8-44BFD4D65660}"/>
              </a:ext>
            </a:extLst>
          </p:cNvPr>
          <p:cNvSpPr>
            <a:spLocks noGrp="1"/>
          </p:cNvSpPr>
          <p:nvPr>
            <p:ph idx="1"/>
          </p:nvPr>
        </p:nvSpPr>
        <p:spPr>
          <a:xfrm>
            <a:off x="6257924" y="1328547"/>
            <a:ext cx="4752976" cy="3739896"/>
          </a:xfrm>
        </p:spPr>
        <p:txBody>
          <a:bodyPr>
            <a:noAutofit/>
          </a:bodyPr>
          <a:lstStyle/>
          <a:p>
            <a:pPr marL="0" indent="0">
              <a:buNone/>
            </a:pPr>
            <a:r>
              <a:rPr lang="en-CA" sz="2200" dirty="0"/>
              <a:t>Geese appear high over us,</a:t>
            </a:r>
            <a:br>
              <a:rPr lang="en-CA" sz="2200" dirty="0"/>
            </a:br>
            <a:r>
              <a:rPr lang="en-CA" sz="2200" dirty="0"/>
              <a:t>pass, and the sky closes.        Abandon, as in love or sleep,        holds them to their way,                          clear, in the ancient faith:</a:t>
            </a:r>
          </a:p>
          <a:p>
            <a:pPr marL="0" indent="0">
              <a:buNone/>
            </a:pPr>
            <a:r>
              <a:rPr lang="en-CA" sz="2200" i="1" dirty="0"/>
              <a:t>What we need is here. </a:t>
            </a:r>
          </a:p>
          <a:p>
            <a:pPr marL="0" indent="0">
              <a:buNone/>
            </a:pPr>
            <a:r>
              <a:rPr lang="en-CA" sz="2200" dirty="0"/>
              <a:t>And we pray, not</a:t>
            </a:r>
            <a:br>
              <a:rPr lang="en-CA" sz="2200" dirty="0"/>
            </a:br>
            <a:r>
              <a:rPr lang="en-CA" sz="2200" dirty="0"/>
              <a:t>for new earth or heaven,                   but to be quiet in heart,                     and in eye clear. </a:t>
            </a:r>
          </a:p>
          <a:p>
            <a:pPr marL="0" indent="0">
              <a:buNone/>
            </a:pPr>
            <a:r>
              <a:rPr lang="en-CA" sz="2200" i="1" dirty="0"/>
              <a:t>What we need is here.       </a:t>
            </a:r>
          </a:p>
          <a:p>
            <a:pPr marL="0" indent="0">
              <a:spcBef>
                <a:spcPts val="0"/>
              </a:spcBef>
              <a:buNone/>
            </a:pPr>
            <a:endParaRPr lang="en-CA" sz="2400" i="1" dirty="0"/>
          </a:p>
        </p:txBody>
      </p:sp>
      <p:sp>
        <p:nvSpPr>
          <p:cNvPr id="2" name="Content Placeholder 2">
            <a:extLst>
              <a:ext uri="{FF2B5EF4-FFF2-40B4-BE49-F238E27FC236}">
                <a16:creationId xmlns:a16="http://schemas.microsoft.com/office/drawing/2014/main" id="{81097EE4-3163-EC5E-F188-7D059F3C0999}"/>
              </a:ext>
            </a:extLst>
          </p:cNvPr>
          <p:cNvSpPr txBox="1">
            <a:spLocks/>
          </p:cNvSpPr>
          <p:nvPr/>
        </p:nvSpPr>
        <p:spPr>
          <a:xfrm>
            <a:off x="752476" y="861822"/>
            <a:ext cx="4257674" cy="3739896"/>
          </a:xfrm>
          <a:prstGeom prst="rect">
            <a:avLst/>
          </a:prstGeom>
        </p:spPr>
        <p:txBody>
          <a:bodyPr vert="horz" lIns="91440" tIns="45720" rIns="91440" bIns="45720" rtlCol="0">
            <a:no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CA" sz="2200" b="1" dirty="0"/>
              <a:t>The Wild Geese, Wendell Berry</a:t>
            </a:r>
            <a:endParaRPr lang="en-CA" sz="2200" dirty="0"/>
          </a:p>
          <a:p>
            <a:pPr marL="0" indent="0">
              <a:lnSpc>
                <a:spcPct val="100000"/>
              </a:lnSpc>
              <a:buFont typeface="Arial" panose="020B0604020202020204" pitchFamily="34" charset="0"/>
              <a:buNone/>
            </a:pPr>
            <a:r>
              <a:rPr lang="en-CA" sz="2200" dirty="0"/>
              <a:t>Horseback on Sunday morning,</a:t>
            </a:r>
            <a:br>
              <a:rPr lang="en-CA" sz="2200" dirty="0"/>
            </a:br>
            <a:r>
              <a:rPr lang="en-CA" sz="2200" dirty="0"/>
              <a:t>harvest over,                                     we taste persimmon and wild grape, sharp sweet of summer's end. </a:t>
            </a:r>
          </a:p>
          <a:p>
            <a:pPr marL="0" indent="0">
              <a:lnSpc>
                <a:spcPct val="100000"/>
              </a:lnSpc>
              <a:buNone/>
            </a:pPr>
            <a:r>
              <a:rPr lang="en-CA" sz="2200" dirty="0"/>
              <a:t>In time's maze over fall fields,        we name names that went west from here,                              names that rest on graves. </a:t>
            </a:r>
          </a:p>
          <a:p>
            <a:pPr marL="0" indent="0">
              <a:lnSpc>
                <a:spcPct val="100000"/>
              </a:lnSpc>
              <a:buNone/>
            </a:pPr>
            <a:r>
              <a:rPr lang="en-CA" sz="2200" dirty="0"/>
              <a:t>We open</a:t>
            </a:r>
            <a:br>
              <a:rPr lang="en-CA" sz="2200" dirty="0"/>
            </a:br>
            <a:r>
              <a:rPr lang="en-CA" sz="2200" dirty="0"/>
              <a:t>a persimmon seed to find the tree</a:t>
            </a:r>
            <a:br>
              <a:rPr lang="en-CA" sz="2200" dirty="0"/>
            </a:br>
            <a:r>
              <a:rPr lang="en-CA" sz="2200" dirty="0"/>
              <a:t>that stands in promise,</a:t>
            </a:r>
            <a:r>
              <a:rPr lang="en-CA" dirty="0"/>
              <a:t>               </a:t>
            </a:r>
            <a:r>
              <a:rPr lang="en-CA" sz="2200" dirty="0"/>
              <a:t>pale, in the seed's marrow.</a:t>
            </a:r>
            <a:endParaRPr lang="en-CA" sz="2200" i="1" dirty="0"/>
          </a:p>
        </p:txBody>
      </p:sp>
    </p:spTree>
    <p:extLst>
      <p:ext uri="{BB962C8B-B14F-4D97-AF65-F5344CB8AC3E}">
        <p14:creationId xmlns:p14="http://schemas.microsoft.com/office/powerpoint/2010/main" val="1479031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FA1D1E-9282-5A4F-250C-1879A55540F0}"/>
              </a:ext>
            </a:extLst>
          </p:cNvPr>
          <p:cNvSpPr txBox="1"/>
          <p:nvPr/>
        </p:nvSpPr>
        <p:spPr>
          <a:xfrm>
            <a:off x="1208532" y="894304"/>
            <a:ext cx="9774936" cy="5242461"/>
          </a:xfrm>
          <a:prstGeom prst="rect">
            <a:avLst/>
          </a:prstGeom>
          <a:noFill/>
        </p:spPr>
        <p:txBody>
          <a:bodyPr wrap="square">
            <a:spAutoFit/>
          </a:bodyPr>
          <a:lstStyle/>
          <a:p>
            <a:pPr indent="0" algn="ctr">
              <a:spcBef>
                <a:spcPts val="1500"/>
              </a:spcBef>
              <a:spcAft>
                <a:spcPts val="750"/>
              </a:spcAft>
              <a:buNone/>
            </a:pPr>
            <a:r>
              <a:rPr lang="en-CA" sz="2800" b="1" i="0" dirty="0">
                <a:solidFill>
                  <a:schemeClr val="tx1"/>
                </a:solidFill>
                <a:effectLst/>
                <a:latin typeface="+mn-lt"/>
              </a:rPr>
              <a:t>The Parables of the Mustard Seed and the Yeast</a:t>
            </a:r>
          </a:p>
          <a:p>
            <a:pPr indent="0" algn="l">
              <a:buNone/>
            </a:pPr>
            <a:r>
              <a:rPr lang="en-CA" sz="2800" b="1" i="0" baseline="30000" dirty="0">
                <a:solidFill>
                  <a:schemeClr val="tx1"/>
                </a:solidFill>
                <a:effectLst/>
                <a:latin typeface="+mn-lt"/>
              </a:rPr>
              <a:t>31 </a:t>
            </a:r>
            <a:r>
              <a:rPr lang="en-CA" sz="2800" b="0" i="0" dirty="0">
                <a:solidFill>
                  <a:schemeClr val="tx1"/>
                </a:solidFill>
                <a:effectLst/>
                <a:latin typeface="+mn-lt"/>
              </a:rPr>
              <a:t>He told them another parable: “The kingdom of heaven is like a mustard seed, which a man took and planted in his field. </a:t>
            </a:r>
            <a:r>
              <a:rPr lang="en-CA" sz="2800" b="1" i="0" baseline="30000" dirty="0">
                <a:solidFill>
                  <a:schemeClr val="tx1"/>
                </a:solidFill>
                <a:effectLst/>
                <a:latin typeface="+mn-lt"/>
              </a:rPr>
              <a:t>32 </a:t>
            </a:r>
            <a:r>
              <a:rPr lang="en-CA" sz="2800" b="0" i="0" dirty="0">
                <a:solidFill>
                  <a:schemeClr val="tx1"/>
                </a:solidFill>
                <a:effectLst/>
                <a:latin typeface="+mn-lt"/>
              </a:rPr>
              <a:t>Though it is the smallest of all seeds, yet when it grows, it is the largest of garden plants and becomes a tree, so that the birds come and perch in its branches.”</a:t>
            </a:r>
          </a:p>
          <a:p>
            <a:pPr indent="0" algn="l">
              <a:buNone/>
            </a:pPr>
            <a:endParaRPr lang="en-CA" sz="2800" b="0" i="0" dirty="0">
              <a:solidFill>
                <a:schemeClr val="tx1"/>
              </a:solidFill>
              <a:effectLst/>
              <a:latin typeface="+mn-lt"/>
            </a:endParaRPr>
          </a:p>
          <a:p>
            <a:pPr indent="0" algn="l">
              <a:buNone/>
            </a:pPr>
            <a:r>
              <a:rPr lang="en-CA" sz="2800" b="1" i="0" baseline="30000" dirty="0">
                <a:solidFill>
                  <a:schemeClr val="tx1"/>
                </a:solidFill>
                <a:effectLst/>
                <a:latin typeface="+mn-lt"/>
              </a:rPr>
              <a:t>33 </a:t>
            </a:r>
            <a:r>
              <a:rPr lang="en-CA" sz="2800" b="0" i="0" dirty="0">
                <a:solidFill>
                  <a:schemeClr val="tx1"/>
                </a:solidFill>
                <a:effectLst/>
                <a:latin typeface="+mn-lt"/>
              </a:rPr>
              <a:t>He told them still another parable: “The kingdom of heaven is like yeast that a woman took and mixed into about sixty pounds</a:t>
            </a:r>
            <a:r>
              <a:rPr lang="en-CA" sz="2800" b="0" i="0" baseline="30000" dirty="0">
                <a:solidFill>
                  <a:schemeClr val="tx1"/>
                </a:solidFill>
                <a:effectLst/>
                <a:latin typeface="+mn-lt"/>
              </a:rPr>
              <a:t>[</a:t>
            </a:r>
            <a:r>
              <a:rPr lang="en-CA" sz="2800" b="0" i="0" baseline="30000" dirty="0">
                <a:solidFill>
                  <a:schemeClr val="tx1"/>
                </a:solidFill>
                <a:effectLst/>
                <a:latin typeface="+mn-lt"/>
                <a:hlinkClick r:id="rId2" tooltip="See footnote b"/>
              </a:rPr>
              <a:t>b</a:t>
            </a:r>
            <a:r>
              <a:rPr lang="en-CA" sz="2800" b="0" i="0" baseline="30000" dirty="0">
                <a:solidFill>
                  <a:schemeClr val="tx1"/>
                </a:solidFill>
                <a:effectLst/>
                <a:latin typeface="+mn-lt"/>
              </a:rPr>
              <a:t>]</a:t>
            </a:r>
            <a:r>
              <a:rPr lang="en-CA" sz="2800" b="0" i="0" dirty="0">
                <a:solidFill>
                  <a:schemeClr val="tx1"/>
                </a:solidFill>
                <a:effectLst/>
                <a:latin typeface="+mn-lt"/>
              </a:rPr>
              <a:t> of flour until it worked all through the dough.”</a:t>
            </a:r>
            <a:endParaRPr lang="en-CA" sz="2800" b="0" i="0" dirty="0">
              <a:effectLst/>
              <a:latin typeface="+mn-lt"/>
            </a:endParaRPr>
          </a:p>
          <a:p>
            <a:pPr indent="0" algn="ctr">
              <a:buNone/>
            </a:pPr>
            <a:endParaRPr lang="en-CA" sz="2800" dirty="0">
              <a:solidFill>
                <a:srgbClr val="000000"/>
              </a:solidFill>
            </a:endParaRPr>
          </a:p>
          <a:p>
            <a:pPr indent="0" algn="ctr">
              <a:buNone/>
            </a:pPr>
            <a:r>
              <a:rPr lang="en-CA" sz="2000" dirty="0">
                <a:solidFill>
                  <a:srgbClr val="000000"/>
                </a:solidFill>
              </a:rPr>
              <a:t>Matthew 13:31-33</a:t>
            </a:r>
            <a:endParaRPr lang="en-CA" sz="2000" b="0" i="0" dirty="0">
              <a:solidFill>
                <a:srgbClr val="000000"/>
              </a:solidFill>
              <a:effectLst/>
            </a:endParaRPr>
          </a:p>
        </p:txBody>
      </p:sp>
    </p:spTree>
    <p:extLst>
      <p:ext uri="{BB962C8B-B14F-4D97-AF65-F5344CB8AC3E}">
        <p14:creationId xmlns:p14="http://schemas.microsoft.com/office/powerpoint/2010/main" val="17172354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BA881-9EFC-52B5-7E95-ADF58A7DBA43}"/>
              </a:ext>
            </a:extLst>
          </p:cNvPr>
          <p:cNvSpPr>
            <a:spLocks noGrp="1"/>
          </p:cNvSpPr>
          <p:nvPr>
            <p:ph idx="1"/>
          </p:nvPr>
        </p:nvSpPr>
        <p:spPr>
          <a:xfrm>
            <a:off x="1916787" y="1559052"/>
            <a:ext cx="10691265" cy="3739896"/>
          </a:xfrm>
        </p:spPr>
        <p:txBody>
          <a:bodyPr>
            <a:normAutofit fontScale="77500" lnSpcReduction="20000"/>
          </a:bodyPr>
          <a:lstStyle/>
          <a:p>
            <a:pPr marL="0" indent="0">
              <a:lnSpc>
                <a:spcPct val="120000"/>
              </a:lnSpc>
              <a:spcBef>
                <a:spcPts val="0"/>
              </a:spcBef>
              <a:buNone/>
            </a:pPr>
            <a:r>
              <a:rPr lang="en-US" sz="3300" dirty="0"/>
              <a:t>God of the land, disturb us today.</a:t>
            </a:r>
          </a:p>
          <a:p>
            <a:pPr marL="0" indent="0">
              <a:lnSpc>
                <a:spcPct val="120000"/>
              </a:lnSpc>
              <a:spcBef>
                <a:spcPts val="0"/>
              </a:spcBef>
              <a:buNone/>
            </a:pPr>
            <a:r>
              <a:rPr lang="en-US" sz="3300" dirty="0"/>
              <a:t>Disturb the stories we have inherited. </a:t>
            </a:r>
          </a:p>
          <a:p>
            <a:pPr marL="0" indent="0">
              <a:lnSpc>
                <a:spcPct val="120000"/>
              </a:lnSpc>
              <a:spcBef>
                <a:spcPts val="0"/>
              </a:spcBef>
              <a:buNone/>
            </a:pPr>
            <a:r>
              <a:rPr lang="en-US" sz="3300" dirty="0"/>
              <a:t>Disturb the ways we have learned to see poverty. </a:t>
            </a:r>
          </a:p>
          <a:p>
            <a:pPr marL="0" indent="0">
              <a:lnSpc>
                <a:spcPct val="120000"/>
              </a:lnSpc>
              <a:spcBef>
                <a:spcPts val="0"/>
              </a:spcBef>
              <a:buNone/>
            </a:pPr>
            <a:r>
              <a:rPr lang="en-US" sz="3300" dirty="0"/>
              <a:t>Disturb every theology that blesses abundance for some </a:t>
            </a:r>
          </a:p>
          <a:p>
            <a:pPr marL="0" indent="0">
              <a:lnSpc>
                <a:spcPct val="120000"/>
              </a:lnSpc>
              <a:spcBef>
                <a:spcPts val="0"/>
              </a:spcBef>
              <a:buNone/>
            </a:pPr>
            <a:r>
              <a:rPr lang="en-US" sz="3300" dirty="0"/>
              <a:t>while others struggle for a handful of soil.</a:t>
            </a:r>
          </a:p>
          <a:p>
            <a:pPr marL="0" indent="0">
              <a:lnSpc>
                <a:spcPct val="120000"/>
              </a:lnSpc>
              <a:spcBef>
                <a:spcPts val="0"/>
              </a:spcBef>
              <a:buNone/>
            </a:pPr>
            <a:r>
              <a:rPr lang="en-US" sz="3300" dirty="0"/>
              <a:t>AMEN.</a:t>
            </a:r>
          </a:p>
          <a:p>
            <a:pPr marL="0" indent="0">
              <a:spcBef>
                <a:spcPts val="0"/>
              </a:spcBef>
              <a:buNone/>
            </a:pPr>
            <a:endParaRPr lang="en-US" sz="2800" i="1" dirty="0"/>
          </a:p>
          <a:p>
            <a:pPr marL="0" indent="0" fontAlgn="base">
              <a:buNone/>
            </a:pPr>
            <a:endParaRPr lang="en-CA" dirty="0"/>
          </a:p>
          <a:p>
            <a:pPr marL="0" indent="0" fontAlgn="base">
              <a:buNone/>
            </a:pPr>
            <a:r>
              <a:rPr lang="en-CA" sz="2600" i="1" dirty="0"/>
              <a:t>			Prayer by Iziko </a:t>
            </a:r>
            <a:r>
              <a:rPr lang="en-CA" sz="2600" i="1" dirty="0" err="1"/>
              <a:t>Lamaqabane</a:t>
            </a:r>
            <a:br>
              <a:rPr lang="en-CA" dirty="0"/>
            </a:br>
            <a:endParaRPr lang="en-CA" dirty="0"/>
          </a:p>
          <a:p>
            <a:pPr marL="0" indent="0">
              <a:spcBef>
                <a:spcPts val="0"/>
              </a:spcBef>
              <a:buNone/>
            </a:pPr>
            <a:endParaRPr lang="en-CA" sz="2800" i="1" dirty="0"/>
          </a:p>
        </p:txBody>
      </p:sp>
    </p:spTree>
    <p:extLst>
      <p:ext uri="{BB962C8B-B14F-4D97-AF65-F5344CB8AC3E}">
        <p14:creationId xmlns:p14="http://schemas.microsoft.com/office/powerpoint/2010/main" val="3579513626"/>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232</TotalTime>
  <Words>495</Words>
  <Application>Microsoft Office PowerPoint</Application>
  <PresentationFormat>Widescreen</PresentationFormat>
  <Paragraphs>42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Calisto MT</vt:lpstr>
      <vt:lpstr>Univers Condensed</vt:lpstr>
      <vt:lpstr>ChronicleVTI</vt:lpstr>
      <vt:lpstr>Small Things With Great Love</vt:lpstr>
      <vt:lpstr>PowerPoint Presentation</vt:lpstr>
      <vt:lpstr>PowerPoint Presentation</vt:lpstr>
      <vt:lpstr>   “We do not gather around  the colonial wound to study it,  we have to recognize that  we are in it.   We are born inside this wound.”        BUYISIWE POKIE PUTU (Pokie) director of afro feminist-womanist solidarity &amp; operations manager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Jessica Williams</dc:creator>
  <cp:lastModifiedBy>Jessica Williams</cp:lastModifiedBy>
  <cp:revision>1</cp:revision>
  <dcterms:created xsi:type="dcterms:W3CDTF">2026-09-06T09:32:10Z</dcterms:created>
  <dcterms:modified xsi:type="dcterms:W3CDTF">2026-09-06T13:24:10Z</dcterms:modified>
</cp:coreProperties>
</file>